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1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9600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9904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4771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81194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04280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3018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860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7954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9578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0676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951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4CD9-B984-4C14-943C-FF8D733E5957}" type="datetimeFigureOut">
              <a:rPr lang="ru-RU" smtClean="0"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B4C5-7C75-47EC-96C4-90811DA496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6044" y="4023459"/>
            <a:ext cx="7232848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Дисципліна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вільним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вибором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студента, 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рівень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вищої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освіти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“бакалавр”, “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магістр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”)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6151"/>
            <a:ext cx="2172729" cy="217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146" y="2348880"/>
            <a:ext cx="772570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Психологія</a:t>
            </a:r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здоров'я</a:t>
            </a:r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</a:p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здорового способу </a:t>
            </a:r>
            <a:r>
              <a:rPr lang="ru-RU" sz="5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uk-UA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7734"/>
            <a:ext cx="4535066" cy="2267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5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7" y="3356992"/>
            <a:ext cx="4798871" cy="2801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6739" y="836712"/>
            <a:ext cx="79928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ятайте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здоровий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запорука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власного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здоров’я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549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07" y="18446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452438" algn="just">
              <a:buNone/>
            </a:pP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працездатність</a:t>
            </a:r>
            <a:r>
              <a:rPr lang="ru-RU" dirty="0" smtClean="0"/>
              <a:t> і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економіку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моральний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, </a:t>
            </a:r>
            <a:r>
              <a:rPr lang="ru-RU" dirty="0" err="1" smtClean="0"/>
              <a:t>виховання</a:t>
            </a:r>
            <a:r>
              <a:rPr lang="ru-RU" dirty="0" smtClean="0"/>
              <a:t> молодого </a:t>
            </a:r>
            <a:r>
              <a:rPr lang="ru-RU" dirty="0" err="1" smtClean="0"/>
              <a:t>покоління</a:t>
            </a:r>
            <a:r>
              <a:rPr lang="ru-RU" dirty="0" smtClean="0"/>
              <a:t>, </a:t>
            </a:r>
            <a:r>
              <a:rPr lang="ru-RU" dirty="0" err="1" smtClean="0"/>
              <a:t>відображає</a:t>
            </a:r>
            <a:r>
              <a:rPr lang="ru-RU" dirty="0" smtClean="0"/>
              <a:t> образ і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профілактичним</a:t>
            </a:r>
            <a:r>
              <a:rPr lang="ru-RU" dirty="0" smtClean="0"/>
              <a:t> фактором у </a:t>
            </a:r>
            <a:r>
              <a:rPr lang="ru-RU" dirty="0" err="1" smtClean="0"/>
              <a:t>зміцненні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є здоровий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індивідуальну</a:t>
            </a:r>
            <a:r>
              <a:rPr lang="ru-RU" dirty="0" smtClean="0"/>
              <a:t> </a:t>
            </a:r>
            <a:r>
              <a:rPr lang="ru-RU" dirty="0" err="1" smtClean="0"/>
              <a:t>профілактику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порушень</a:t>
            </a:r>
            <a:r>
              <a:rPr lang="ru-RU" dirty="0" smtClean="0"/>
              <a:t>, </a:t>
            </a:r>
            <a:r>
              <a:rPr lang="ru-RU" dirty="0" err="1" smtClean="0"/>
              <a:t>свідома</a:t>
            </a:r>
            <a:r>
              <a:rPr lang="ru-RU" dirty="0" smtClean="0"/>
              <a:t> </a:t>
            </a:r>
            <a:r>
              <a:rPr lang="ru-RU" dirty="0" err="1" smtClean="0"/>
              <a:t>орієнтація</a:t>
            </a:r>
            <a:r>
              <a:rPr lang="ru-RU" dirty="0" smtClean="0"/>
              <a:t> на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форм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–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5908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Актуальність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дисципліни</a:t>
            </a:r>
            <a:r>
              <a:rPr lang="ru-RU" sz="4000" b="1" dirty="0" smtClean="0">
                <a:solidFill>
                  <a:srgbClr val="C00000"/>
                </a:solidFill>
              </a:rPr>
              <a:t>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28" y="44624"/>
            <a:ext cx="2578125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11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824536" cy="6408712"/>
          </a:xfrm>
        </p:spPr>
        <p:txBody>
          <a:bodyPr>
            <a:normAutofit fontScale="77500" lnSpcReduction="20000"/>
          </a:bodyPr>
          <a:lstStyle/>
          <a:p>
            <a:pPr indent="465138" algn="just">
              <a:buNone/>
            </a:pPr>
            <a:r>
              <a:rPr lang="ru-RU" dirty="0" err="1">
                <a:solidFill>
                  <a:srgbClr val="C00000"/>
                </a:solidFill>
              </a:rPr>
              <a:t>Ф</a:t>
            </a:r>
            <a:r>
              <a:rPr lang="ru-RU" dirty="0" err="1" smtClean="0">
                <a:solidFill>
                  <a:srgbClr val="C00000"/>
                </a:solidFill>
              </a:rPr>
              <a:t>ізичне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здоров’я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з </a:t>
            </a:r>
            <a:r>
              <a:rPr lang="ru-RU" dirty="0" err="1" smtClean="0"/>
              <a:t>кожним</a:t>
            </a:r>
            <a:r>
              <a:rPr lang="ru-RU" dirty="0" smtClean="0"/>
              <a:t> роком </a:t>
            </a:r>
            <a:r>
              <a:rPr lang="ru-RU" dirty="0" err="1" smtClean="0"/>
              <a:t>стає</a:t>
            </a:r>
            <a:r>
              <a:rPr lang="ru-RU" dirty="0" smtClean="0"/>
              <a:t> все </a:t>
            </a:r>
            <a:r>
              <a:rPr lang="ru-RU" dirty="0" err="1" smtClean="0"/>
              <a:t>гірше</a:t>
            </a:r>
            <a:r>
              <a:rPr lang="ru-RU" dirty="0" smtClean="0"/>
              <a:t> і </a:t>
            </a:r>
            <a:r>
              <a:rPr lang="ru-RU" dirty="0" err="1" smtClean="0"/>
              <a:t>гірше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підтвердження</a:t>
            </a:r>
            <a:r>
              <a:rPr lang="ru-RU" dirty="0" smtClean="0"/>
              <a:t> при </a:t>
            </a:r>
            <a:r>
              <a:rPr lang="ru-RU" dirty="0" err="1" smtClean="0"/>
              <a:t>медичному</a:t>
            </a:r>
            <a:r>
              <a:rPr lang="ru-RU" dirty="0" smtClean="0"/>
              <a:t> </a:t>
            </a:r>
            <a:r>
              <a:rPr lang="ru-RU" dirty="0" err="1" smtClean="0"/>
              <a:t>обстеженні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. Правильно </a:t>
            </a:r>
            <a:r>
              <a:rPr lang="ru-RU" dirty="0" err="1" smtClean="0"/>
              <a:t>організований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стати </a:t>
            </a:r>
            <a:r>
              <a:rPr lang="ru-RU" dirty="0" err="1" smtClean="0"/>
              <a:t>рушійною</a:t>
            </a:r>
            <a:r>
              <a:rPr lang="ru-RU" dirty="0" smtClean="0"/>
              <a:t> силою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по </a:t>
            </a:r>
            <a:r>
              <a:rPr lang="ru-RU" dirty="0" err="1" smtClean="0"/>
              <a:t>формуванню</a:t>
            </a:r>
            <a:r>
              <a:rPr lang="ru-RU" dirty="0" smtClean="0"/>
              <a:t> та </a:t>
            </a:r>
            <a:r>
              <a:rPr lang="ru-RU" dirty="0" err="1" smtClean="0"/>
              <a:t>зміцненню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 </a:t>
            </a:r>
          </a:p>
          <a:p>
            <a:pPr indent="465138" algn="just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стимулюванню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значущих</a:t>
            </a:r>
            <a:r>
              <a:rPr lang="ru-RU" dirty="0" smtClean="0"/>
              <a:t> для </a:t>
            </a:r>
            <a:r>
              <a:rPr lang="ru-RU" dirty="0" err="1" smtClean="0"/>
              <a:t>відповідної</a:t>
            </a:r>
            <a:r>
              <a:rPr lang="ru-RU" dirty="0" smtClean="0"/>
              <a:t> особи </a:t>
            </a:r>
            <a:r>
              <a:rPr lang="ru-RU" dirty="0" err="1" smtClean="0"/>
              <a:t>біологічних</a:t>
            </a:r>
            <a:r>
              <a:rPr lang="ru-RU" dirty="0" smtClean="0"/>
              <a:t> і </a:t>
            </a:r>
            <a:r>
              <a:rPr lang="ru-RU" dirty="0" err="1" smtClean="0"/>
              <a:t>соціальних</a:t>
            </a:r>
            <a:r>
              <a:rPr lang="ru-RU" dirty="0" smtClean="0"/>
              <a:t> потреб в </a:t>
            </a:r>
            <a:r>
              <a:rPr lang="ru-RU" dirty="0" err="1" smtClean="0"/>
              <a:t>русі</a:t>
            </a:r>
            <a:r>
              <a:rPr lang="ru-RU" dirty="0" smtClean="0"/>
              <a:t>,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пізнанні</a:t>
            </a:r>
            <a:r>
              <a:rPr lang="ru-RU" dirty="0" smtClean="0"/>
              <a:t>, </a:t>
            </a:r>
            <a:r>
              <a:rPr lang="ru-RU" dirty="0" err="1" smtClean="0"/>
              <a:t>самоствердженні</a:t>
            </a:r>
            <a:r>
              <a:rPr lang="ru-RU" dirty="0" smtClean="0"/>
              <a:t>, </a:t>
            </a:r>
            <a:r>
              <a:rPr lang="ru-RU" dirty="0" err="1" smtClean="0"/>
              <a:t>самовихованні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43" y="188640"/>
            <a:ext cx="4103557" cy="4032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3097" b="17510"/>
          <a:stretch/>
        </p:blipFill>
        <p:spPr bwMode="auto">
          <a:xfrm>
            <a:off x="5139891" y="3861048"/>
            <a:ext cx="3917482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16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основних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цілей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дисципліни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належать: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0691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dirty="0" err="1" smtClean="0"/>
              <a:t>формування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позитивної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мотивації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щодо</a:t>
            </a:r>
            <a:r>
              <a:rPr lang="ru-RU" sz="2200" dirty="0" smtClean="0"/>
              <a:t> здорового способу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 </a:t>
            </a:r>
            <a:r>
              <a:rPr lang="ru-RU" sz="2200" dirty="0" err="1" smtClean="0"/>
              <a:t>культури</a:t>
            </a:r>
            <a:r>
              <a:rPr lang="ru-RU" sz="2200" dirty="0" smtClean="0"/>
              <a:t> </a:t>
            </a:r>
            <a:r>
              <a:rPr lang="ru-RU" sz="2200" dirty="0" err="1" smtClean="0"/>
              <a:t>здоров’я</a:t>
            </a:r>
            <a:r>
              <a:rPr lang="ru-RU" sz="22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 smtClean="0"/>
              <a:t>знайомство</a:t>
            </a:r>
            <a:r>
              <a:rPr lang="ru-RU" sz="2200" dirty="0" smtClean="0"/>
              <a:t> з основами здорового стилю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 smtClean="0"/>
              <a:t>здійснення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профілактичної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роботи</a:t>
            </a:r>
            <a:r>
              <a:rPr lang="ru-RU" sz="2200" dirty="0" smtClean="0"/>
              <a:t> за </a:t>
            </a:r>
            <a:r>
              <a:rPr lang="ru-RU" sz="2200" dirty="0" err="1" smtClean="0"/>
              <a:t>негативними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проявами</a:t>
            </a:r>
            <a:r>
              <a:rPr lang="ru-RU" sz="22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200" dirty="0" err="1" smtClean="0"/>
              <a:t>формування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теоретичних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практичних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навичок</a:t>
            </a:r>
            <a:r>
              <a:rPr lang="ru-RU" sz="2200" dirty="0" smtClean="0"/>
              <a:t> здорового способу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, </a:t>
            </a:r>
            <a:r>
              <a:rPr lang="ru-RU" sz="2200" dirty="0" err="1" smtClean="0"/>
              <a:t>формування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творчої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особистості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здібної</a:t>
            </a:r>
            <a:r>
              <a:rPr lang="ru-RU" sz="2200" dirty="0" smtClean="0"/>
              <a:t> до </a:t>
            </a:r>
            <a:r>
              <a:rPr lang="ru-RU" sz="2200" dirty="0" err="1" smtClean="0"/>
              <a:t>саморозвитку</a:t>
            </a:r>
            <a:r>
              <a:rPr lang="ru-RU" sz="2200" dirty="0" smtClean="0"/>
              <a:t>, </a:t>
            </a:r>
            <a:r>
              <a:rPr lang="ru-RU" sz="2200" dirty="0" err="1" smtClean="0"/>
              <a:t>самоосвіти</a:t>
            </a:r>
            <a:r>
              <a:rPr lang="ru-RU" sz="2200" dirty="0" smtClean="0"/>
              <a:t> і </a:t>
            </a:r>
            <a:r>
              <a:rPr lang="ru-RU" sz="2200" dirty="0" err="1" smtClean="0"/>
              <a:t>самоактуалізації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01" y="1441436"/>
            <a:ext cx="3147060" cy="310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71" y="4584948"/>
            <a:ext cx="3623720" cy="2123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263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404" y="1412776"/>
            <a:ext cx="8229600" cy="218884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психології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у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і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, </a:t>
            </a:r>
            <a:r>
              <a:rPr lang="ru-RU" dirty="0" err="1" smtClean="0"/>
              <a:t>зміцнення</a:t>
            </a:r>
            <a:r>
              <a:rPr lang="ru-RU" dirty="0" smtClean="0"/>
              <a:t> і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6935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Мета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навчальної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дисципліни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5" y="4045071"/>
            <a:ext cx="8582538" cy="255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51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Ознайомити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з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поняттями</a:t>
            </a:r>
            <a:r>
              <a:rPr lang="ru-RU" dirty="0" smtClean="0"/>
              <a:t> </a:t>
            </a:r>
            <a:r>
              <a:rPr lang="ru-RU" dirty="0" err="1" smtClean="0"/>
              <a:t>психології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; </a:t>
            </a:r>
            <a:r>
              <a:rPr lang="ru-RU" dirty="0" err="1" smtClean="0"/>
              <a:t>методологічними</a:t>
            </a:r>
            <a:r>
              <a:rPr lang="ru-RU" dirty="0" smtClean="0"/>
              <a:t> </a:t>
            </a:r>
            <a:r>
              <a:rPr lang="ru-RU" dirty="0" err="1" smtClean="0"/>
              <a:t>підходами</a:t>
            </a:r>
            <a:r>
              <a:rPr lang="ru-RU" dirty="0" smtClean="0"/>
              <a:t> і методами </a:t>
            </a:r>
            <a:r>
              <a:rPr lang="ru-RU" dirty="0" err="1" smtClean="0"/>
              <a:t>психології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Продемонструвати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тих, </a:t>
            </a:r>
            <a:r>
              <a:rPr lang="ru-RU" dirty="0" err="1" smtClean="0"/>
              <a:t>що</a:t>
            </a:r>
            <a:r>
              <a:rPr lang="ru-RU" dirty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формування</a:t>
            </a:r>
            <a:r>
              <a:rPr lang="ru-RU" dirty="0" smtClean="0"/>
              <a:t> і </a:t>
            </a:r>
            <a:r>
              <a:rPr lang="ru-RU" dirty="0" err="1" smtClean="0"/>
              <a:t>розвиток</a:t>
            </a:r>
            <a:r>
              <a:rPr lang="ru-RU" dirty="0" smtClean="0"/>
              <a:t> хвороб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профілактику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Підготувати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до </a:t>
            </a:r>
            <a:r>
              <a:rPr lang="ru-RU" dirty="0" err="1" smtClean="0"/>
              <a:t>самостійного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у </a:t>
            </a:r>
            <a:r>
              <a:rPr lang="ru-RU" dirty="0" err="1" smtClean="0"/>
              <a:t>області</a:t>
            </a:r>
            <a:r>
              <a:rPr lang="ru-RU" dirty="0"/>
              <a:t> </a:t>
            </a:r>
            <a:r>
              <a:rPr lang="ru-RU" dirty="0" err="1" smtClean="0"/>
              <a:t>психології</a:t>
            </a:r>
            <a:r>
              <a:rPr lang="ru-RU" dirty="0" smtClean="0"/>
              <a:t>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, до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на </a:t>
            </a:r>
            <a:r>
              <a:rPr lang="ru-RU" dirty="0" err="1" smtClean="0"/>
              <a:t>здоров'я</a:t>
            </a:r>
            <a:r>
              <a:rPr lang="ru-RU" dirty="0" smtClean="0"/>
              <a:t> особи.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9552"/>
            <a:ext cx="516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Завдання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дисципліни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 лекційних заняттях розглядатимуться такі питання: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Предмет </a:t>
            </a:r>
            <a:r>
              <a:rPr lang="ru-RU" dirty="0" err="1" smtClean="0"/>
              <a:t>психології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здорову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Внутрішня</a:t>
            </a:r>
            <a:r>
              <a:rPr lang="ru-RU" dirty="0" smtClean="0"/>
              <a:t> картина </a:t>
            </a:r>
            <a:r>
              <a:rPr lang="ru-RU" dirty="0" err="1" smtClean="0"/>
              <a:t>здоров’я</a:t>
            </a:r>
            <a:r>
              <a:rPr lang="ru-RU" dirty="0" smtClean="0"/>
              <a:t> 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Психодіагностикастануздоров’я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Психологічні</a:t>
            </a:r>
            <a:r>
              <a:rPr lang="ru-RU" dirty="0"/>
              <a:t>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психічного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здоров’я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Психологічний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Особистість</a:t>
            </a:r>
            <a:r>
              <a:rPr lang="ru-RU" dirty="0" smtClean="0"/>
              <a:t> і </a:t>
            </a:r>
            <a:r>
              <a:rPr lang="ru-RU" dirty="0" err="1" smtClean="0"/>
              <a:t>стрес</a:t>
            </a:r>
            <a:r>
              <a:rPr lang="ru-RU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Психологія</a:t>
            </a:r>
            <a:r>
              <a:rPr lang="ru-RU" dirty="0" smtClean="0"/>
              <a:t> </a:t>
            </a:r>
            <a:r>
              <a:rPr lang="ru-RU" dirty="0" err="1" smtClean="0"/>
              <a:t>впевненості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28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робіт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передбачені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програмою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err="1" smtClean="0"/>
              <a:t>лекції</a:t>
            </a:r>
            <a:r>
              <a:rPr lang="ru-RU" dirty="0" smtClean="0"/>
              <a:t>,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, </a:t>
            </a:r>
            <a:r>
              <a:rPr lang="ru-RU" dirty="0" err="1" smtClean="0"/>
              <a:t>модульні</a:t>
            </a:r>
            <a:r>
              <a:rPr lang="ru-RU" dirty="0" smtClean="0"/>
              <a:t> </a:t>
            </a:r>
            <a:r>
              <a:rPr lang="ru-RU" dirty="0" err="1" smtClean="0"/>
              <a:t>контрольні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10" y="2204864"/>
            <a:ext cx="6486743" cy="323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593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Результати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навчальною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дисципліною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72208"/>
            <a:ext cx="4248472" cy="492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Студент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знає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категорії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психології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завдання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особливості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фізичного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психічного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соціального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сучасні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уявлення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чинники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різні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точки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зору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модель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особу, здоровий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спосіб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зміст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компонентів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підходи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методи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зміцнення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психолога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підвищенні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психічних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ресурсів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адаптаційних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можливостей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системі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охорони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672208"/>
            <a:ext cx="4248472" cy="492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Студент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вміє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виявляти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аналізувати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чинники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ризику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проводити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діагностику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використовувати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підходи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формування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установки бути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здійснювати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психологічні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заходи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щодо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вироблення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стратегії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тактики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збереження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фізичного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психічного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соціального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профілактики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розладів</a:t>
            </a: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1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494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До основних цілей дисципліни належать:</vt:lpstr>
      <vt:lpstr>Презентация PowerPoint</vt:lpstr>
      <vt:lpstr>Презентация PowerPoint</vt:lpstr>
      <vt:lpstr>На лекційних заняттях розглядатимуться такі питання:</vt:lpstr>
      <vt:lpstr>Презентация PowerPoint</vt:lpstr>
      <vt:lpstr>Результати навчання за навчальною дисципліною: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7</cp:revision>
  <dcterms:created xsi:type="dcterms:W3CDTF">2020-06-02T10:25:49Z</dcterms:created>
  <dcterms:modified xsi:type="dcterms:W3CDTF">2020-06-02T13:41:51Z</dcterms:modified>
</cp:coreProperties>
</file>